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02" r:id="rId2"/>
    <p:sldId id="278" r:id="rId3"/>
    <p:sldId id="285" r:id="rId4"/>
    <p:sldId id="306" r:id="rId5"/>
    <p:sldId id="307" r:id="rId6"/>
    <p:sldId id="291" r:id="rId7"/>
    <p:sldId id="283" r:id="rId8"/>
    <p:sldId id="288" r:id="rId9"/>
    <p:sldId id="260" r:id="rId10"/>
    <p:sldId id="290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14C5FC"/>
    <a:srgbClr val="FC1CEC"/>
    <a:srgbClr val="393939"/>
    <a:srgbClr val="04396C"/>
    <a:srgbClr val="1E3252"/>
    <a:srgbClr val="6497B1"/>
    <a:srgbClr val="AEAFA9"/>
    <a:srgbClr val="418A9D"/>
    <a:srgbClr val="BCDE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56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6EC2B-BABA-4259-B18F-596F85EF662D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69D9C-C548-4E47-B2CE-7A82BFEE8C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05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3286-A7DC-4E9E-9209-7368F1844987}" type="datetime1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707A-044C-4BCB-B95B-88B56D012DF7}" type="datetime1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53EFD-E924-4DAE-93F2-F37172C1FE4E}" type="datetime1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C89C-EB79-403D-BC7D-34CD4849BE57}" type="datetime1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7D33-E516-40FB-8C51-F5C649017038}" type="datetime1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C8DF-29D7-4D0C-BF22-8F7623B83D18}" type="datetime1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FBBC-BFBC-4CAE-9062-B890F8D5A223}" type="datetime1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7F36F-9248-46E8-B74D-1A16EDCD4A4B}" type="datetime1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A3ED-78C7-4640-9832-765A67474D04}" type="datetime1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19FB-3C07-413D-924A-5B1284F1AFC2}" type="datetime1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E827F-8103-4C62-94AE-BC52ECBBFE5A}" type="datetime1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FD81A-3E0D-4384-B2AE-2EF35DA7AEC8}" type="datetime1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3C10F-E056-4BEF-AB58-E6E51EE8A4DC}" type="datetime1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812364" y="2676872"/>
            <a:ext cx="45672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gradFill>
                  <a:gsLst>
                    <a:gs pos="4300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14C5FC"/>
                    </a:gs>
                    <a:gs pos="76000">
                      <a:srgbClr val="FC1CEC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SAI A-CV,</a:t>
            </a:r>
            <a:r>
              <a:rPr lang="ko-KR" altLang="en-US" sz="4800" spc="-300" dirty="0">
                <a:gradFill>
                  <a:gsLst>
                    <a:gs pos="4300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14C5FC"/>
                    </a:gs>
                    <a:gs pos="76000">
                      <a:srgbClr val="FC1CEC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 </a:t>
            </a:r>
            <a:r>
              <a:rPr lang="en-US" altLang="ko-KR" sz="4800" spc="-300" dirty="0">
                <a:gradFill>
                  <a:gsLst>
                    <a:gs pos="4300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14C5FC"/>
                    </a:gs>
                    <a:gs pos="76000">
                      <a:srgbClr val="FC1CEC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GAN </a:t>
            </a:r>
            <a:r>
              <a:rPr lang="ko-KR" altLang="en-US" sz="4800" spc="-300" dirty="0">
                <a:gradFill>
                  <a:gsLst>
                    <a:gs pos="4300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14C5FC"/>
                    </a:gs>
                    <a:gs pos="76000">
                      <a:srgbClr val="FC1CEC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팀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869547" y="4346555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SAI </a:t>
            </a:r>
            <a:r>
              <a:rPr lang="ko-KR" altLang="en-US" sz="1600" dirty="0">
                <a:solidFill>
                  <a:schemeClr val="bg1"/>
                </a:solidFill>
              </a:rPr>
              <a:t>컨퍼런스 </a:t>
            </a:r>
            <a:r>
              <a:rPr lang="en-US" altLang="ko-KR" sz="1600" dirty="0">
                <a:solidFill>
                  <a:schemeClr val="bg1"/>
                </a:solidFill>
              </a:rPr>
              <a:t>2022.05.19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31F68C-2BB4-68CA-061E-BA3E3ADE2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935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651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InfoGAN </a:t>
            </a:r>
            <a:r>
              <a:rPr lang="ko-KR" altLang="en-US" sz="3600" spc="-300" dirty="0">
                <a:solidFill>
                  <a:schemeClr val="bg1"/>
                </a:solidFill>
              </a:rPr>
              <a:t>등장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512956-0C3D-942D-19E5-635F530E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19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528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InfoGAN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등장배경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59733" y="1784742"/>
            <a:ext cx="10272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논문 제목이 주는 힌트</a:t>
            </a:r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Interpretable</a:t>
            </a:r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Representation</a:t>
            </a:r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by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Information</a:t>
            </a:r>
            <a:r>
              <a:rPr lang="ko-KR" altLang="en-US" sz="2000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Maximizing</a:t>
            </a:r>
            <a:endParaRPr lang="ko-KR" altLang="en-US" sz="200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70CFB1-84AD-F2F4-424E-5F08E8298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6" y="3106819"/>
            <a:ext cx="6018084" cy="262671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EB8D954-64FB-1132-7FF1-9938EB369F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371" y="4919879"/>
            <a:ext cx="5406713" cy="193812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84B2892-5B81-A0C0-7163-0EB7693CB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020" y="2257542"/>
            <a:ext cx="2379414" cy="2626717"/>
          </a:xfrm>
          <a:prstGeom prst="rect">
            <a:avLst/>
          </a:prstGeom>
        </p:spPr>
      </p:pic>
      <p:pic>
        <p:nvPicPr>
          <p:cNvPr id="39" name="그래픽 38" descr="줄 화살표: 일자형">
            <a:extLst>
              <a:ext uri="{FF2B5EF4-FFF2-40B4-BE49-F238E27FC236}">
                <a16:creationId xmlns:a16="http://schemas.microsoft.com/office/drawing/2014/main" id="{D0BAF0BE-A540-2709-AFD3-31ADA2E29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244110" y="3268362"/>
            <a:ext cx="914400" cy="9144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067A8F-F049-DC5F-302F-E5C54B32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672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213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InfoGAN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등장배경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상호 정보량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600126-DA6A-50FB-341B-C8ED91E682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878"/>
          <a:stretch/>
        </p:blipFill>
        <p:spPr>
          <a:xfrm>
            <a:off x="0" y="823784"/>
            <a:ext cx="12299092" cy="603421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C56F71-8845-F8ED-F57D-C29E05DB9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80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7606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InfoGAN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등장배경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상호 정보량 최대화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1DDF9E-3E65-E08F-DA69-AA2526A5E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3784"/>
            <a:ext cx="12192000" cy="621207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EDDE8D-957C-C81F-0BB5-EBF0E447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8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682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InfoGAN </a:t>
            </a:r>
            <a:r>
              <a:rPr lang="ko-KR" altLang="en-US" sz="3600" spc="-300" dirty="0">
                <a:solidFill>
                  <a:schemeClr val="bg1"/>
                </a:solidFill>
              </a:rPr>
              <a:t>학습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113501-0704-E0A0-9DB1-85780DE4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45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61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InfoGAN Structure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1418300"/>
            <a:ext cx="2327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Vanilla GAN</a:t>
            </a:r>
            <a:endParaRPr lang="ko-KR" altLang="en-US" sz="320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KakaoTalk_Photo_2022-04-08-20-49-10.png" descr="KakaoTalk_Photo_2022-04-08-20-49-10.png">
            <a:extLst>
              <a:ext uri="{FF2B5EF4-FFF2-40B4-BE49-F238E27FC236}">
                <a16:creationId xmlns:a16="http://schemas.microsoft.com/office/drawing/2014/main" id="{B475FACB-4431-8804-8C45-BB8D7FCDC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4" y="2252032"/>
            <a:ext cx="8776922" cy="417530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497A5-C875-7344-1DE5-C41A27F168AB}"/>
              </a:ext>
            </a:extLst>
          </p:cNvPr>
          <p:cNvSpPr txBox="1"/>
          <p:nvPr/>
        </p:nvSpPr>
        <p:spPr>
          <a:xfrm>
            <a:off x="5119304" y="1400268"/>
            <a:ext cx="1833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Info GAN</a:t>
            </a:r>
            <a:endParaRPr lang="ko-KR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래픽 7" descr="줄 화살표: 일자형">
            <a:extLst>
              <a:ext uri="{FF2B5EF4-FFF2-40B4-BE49-F238E27FC236}">
                <a16:creationId xmlns:a16="http://schemas.microsoft.com/office/drawing/2014/main" id="{38A2A7F4-45D9-7103-D878-E3D289876D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339939">
            <a:off x="4997812" y="5079420"/>
            <a:ext cx="531505" cy="531505"/>
          </a:xfrm>
          <a:prstGeom prst="rect">
            <a:avLst/>
          </a:prstGeom>
        </p:spPr>
      </p:pic>
      <p:sp>
        <p:nvSpPr>
          <p:cNvPr id="12" name="InfoGAN Review">
            <a:extLst>
              <a:ext uri="{FF2B5EF4-FFF2-40B4-BE49-F238E27FC236}">
                <a16:creationId xmlns:a16="http://schemas.microsoft.com/office/drawing/2014/main" id="{C7487E26-2813-726C-E126-783741CC2FF0}"/>
              </a:ext>
            </a:extLst>
          </p:cNvPr>
          <p:cNvSpPr txBox="1">
            <a:spLocks/>
          </p:cNvSpPr>
          <p:nvPr/>
        </p:nvSpPr>
        <p:spPr>
          <a:xfrm>
            <a:off x="4596714" y="4836935"/>
            <a:ext cx="1062681" cy="312612"/>
          </a:xfrm>
          <a:prstGeom prst="rect">
            <a:avLst/>
          </a:prstGeom>
        </p:spPr>
        <p:txBody>
          <a:bodyPr/>
          <a:lstStyle>
            <a:lvl1pPr algn="l" defTabSz="190190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743" kern="1200" spc="-11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/>
              <a:t>Gaussian </a:t>
            </a:r>
            <a:r>
              <a:rPr lang="ko-KR" altLang="en-US" sz="1200" b="1" dirty="0"/>
              <a:t>가정</a:t>
            </a:r>
            <a:endParaRPr lang="en-US" sz="1200" b="1" dirty="0"/>
          </a:p>
        </p:txBody>
      </p:sp>
      <p:sp>
        <p:nvSpPr>
          <p:cNvPr id="20" name="Discrete : c 활용 (0~9) 숫자 인식…">
            <a:extLst>
              <a:ext uri="{FF2B5EF4-FFF2-40B4-BE49-F238E27FC236}">
                <a16:creationId xmlns:a16="http://schemas.microsoft.com/office/drawing/2014/main" id="{D1BC6546-64AE-54FB-A041-FFAFD24C6648}"/>
              </a:ext>
            </a:extLst>
          </p:cNvPr>
          <p:cNvSpPr txBox="1"/>
          <p:nvPr/>
        </p:nvSpPr>
        <p:spPr>
          <a:xfrm>
            <a:off x="7858642" y="1325917"/>
            <a:ext cx="3097682" cy="120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2438400">
              <a:spcBef>
                <a:spcPts val="2400"/>
              </a:spcBef>
              <a:defRPr sz="2300" b="1">
                <a:gradFill flip="none" rotWithShape="1">
                  <a:gsLst>
                    <a:gs pos="0">
                      <a:srgbClr val="DE33BD"/>
                    </a:gs>
                    <a:gs pos="100000">
                      <a:srgbClr val="436EF8"/>
                    </a:gs>
                  </a:gsLst>
                  <a:lin ang="11299248" scaled="0"/>
                </a:gra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1100" dirty="0"/>
              <a:t>Discrete : </a:t>
            </a:r>
            <a:r>
              <a:rPr lang="en-US" sz="1100" dirty="0"/>
              <a:t>one-hot </a:t>
            </a:r>
            <a:r>
              <a:rPr lang="ko-KR" altLang="en-US" sz="1100" dirty="0"/>
              <a:t>인코딩</a:t>
            </a:r>
            <a:r>
              <a:rPr sz="1100" dirty="0"/>
              <a:t> </a:t>
            </a:r>
            <a:r>
              <a:rPr sz="1100" dirty="0" err="1"/>
              <a:t>활용</a:t>
            </a:r>
            <a:r>
              <a:rPr sz="1100" dirty="0"/>
              <a:t> (0~9) </a:t>
            </a:r>
            <a:r>
              <a:rPr sz="1100" dirty="0" err="1"/>
              <a:t>숫자</a:t>
            </a:r>
            <a:r>
              <a:rPr sz="1100" dirty="0"/>
              <a:t> </a:t>
            </a:r>
            <a:r>
              <a:rPr sz="1100" dirty="0" err="1"/>
              <a:t>인식</a:t>
            </a:r>
            <a:br>
              <a:rPr lang="en-US" sz="1100" dirty="0"/>
            </a:br>
            <a:r>
              <a:rPr lang="en-US" sz="1100" dirty="0"/>
              <a:t>                           +</a:t>
            </a:r>
            <a:br>
              <a:rPr lang="en-US" sz="1100" dirty="0"/>
            </a:br>
            <a:r>
              <a:rPr sz="1100" dirty="0"/>
              <a:t>C &amp; noise : Uniform Sampling(-1 ~ 1)</a:t>
            </a:r>
          </a:p>
          <a:p>
            <a:pPr defTabSz="2438400">
              <a:spcBef>
                <a:spcPts val="2400"/>
              </a:spcBef>
              <a:defRPr sz="2300" b="1">
                <a:gradFill flip="none" rotWithShape="1">
                  <a:gsLst>
                    <a:gs pos="0">
                      <a:srgbClr val="DE33BD"/>
                    </a:gs>
                    <a:gs pos="100000">
                      <a:srgbClr val="436EF8"/>
                    </a:gs>
                  </a:gsLst>
                  <a:lin ang="11299248" scaled="0"/>
                </a:gra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1100" dirty="0"/>
              <a:t>Z = concatenate [noise, discrete, continuous]</a:t>
            </a:r>
          </a:p>
        </p:txBody>
      </p:sp>
      <p:pic>
        <p:nvPicPr>
          <p:cNvPr id="14" name="그래픽 13" descr="줄 화살표: 일자형">
            <a:extLst>
              <a:ext uri="{FF2B5EF4-FFF2-40B4-BE49-F238E27FC236}">
                <a16:creationId xmlns:a16="http://schemas.microsoft.com/office/drawing/2014/main" id="{36D96D00-C249-A1CA-4249-EAAE477DE3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4223" y="2133292"/>
            <a:ext cx="424419" cy="424419"/>
          </a:xfrm>
          <a:prstGeom prst="rect">
            <a:avLst/>
          </a:prstGeom>
        </p:spPr>
      </p:pic>
      <p:sp>
        <p:nvSpPr>
          <p:cNvPr id="23" name="Discriminator : Binary Cross Entropy…">
            <a:extLst>
              <a:ext uri="{FF2B5EF4-FFF2-40B4-BE49-F238E27FC236}">
                <a16:creationId xmlns:a16="http://schemas.microsoft.com/office/drawing/2014/main" id="{5F2C992C-0FAE-8A30-EB72-A4E65415BF8F}"/>
              </a:ext>
            </a:extLst>
          </p:cNvPr>
          <p:cNvSpPr txBox="1"/>
          <p:nvPr/>
        </p:nvSpPr>
        <p:spPr>
          <a:xfrm>
            <a:off x="8924949" y="4339686"/>
            <a:ext cx="3097682" cy="1028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2438400">
              <a:spcBef>
                <a:spcPts val="2400"/>
              </a:spcBef>
              <a:defRPr sz="2300" b="1">
                <a:gradFill flip="none" rotWithShape="1">
                  <a:gsLst>
                    <a:gs pos="0">
                      <a:srgbClr val="DE33BD"/>
                    </a:gs>
                    <a:gs pos="100000">
                      <a:srgbClr val="436EF8"/>
                    </a:gs>
                  </a:gsLst>
                  <a:lin ang="11299248" scaled="0"/>
                </a:gra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1000" dirty="0">
                <a:gradFill flip="none" rotWithShape="1">
                  <a:gsLst>
                    <a:gs pos="0">
                      <a:srgbClr val="00B050"/>
                    </a:gs>
                    <a:gs pos="100000">
                      <a:srgbClr val="436EF8"/>
                    </a:gs>
                  </a:gsLst>
                  <a:lin ang="11299248" scaled="0"/>
                </a:gradFill>
              </a:rPr>
              <a:t>Discriminator : Binary Cross Entropy</a:t>
            </a:r>
          </a:p>
          <a:p>
            <a:pPr defTabSz="2438400">
              <a:spcBef>
                <a:spcPts val="2400"/>
              </a:spcBef>
              <a:defRPr sz="2300" b="1">
                <a:gradFill flip="none" rotWithShape="1">
                  <a:gsLst>
                    <a:gs pos="0">
                      <a:srgbClr val="DE33BD"/>
                    </a:gs>
                    <a:gs pos="100000">
                      <a:srgbClr val="436EF8"/>
                    </a:gs>
                  </a:gsLst>
                  <a:lin ang="11299248" scaled="0"/>
                </a:gra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1000" dirty="0">
                <a:gradFill flip="none" rotWithShape="1">
                  <a:gsLst>
                    <a:gs pos="0">
                      <a:srgbClr val="00B050"/>
                    </a:gs>
                    <a:gs pos="100000">
                      <a:srgbClr val="436EF8"/>
                    </a:gs>
                  </a:gsLst>
                  <a:lin ang="11299248" scaled="0"/>
                </a:gradFill>
              </a:rPr>
              <a:t>Discrete : (</a:t>
            </a:r>
            <a:r>
              <a:rPr sz="1000" dirty="0" err="1">
                <a:gradFill flip="none" rotWithShape="1">
                  <a:gsLst>
                    <a:gs pos="0">
                      <a:srgbClr val="00B050"/>
                    </a:gs>
                    <a:gs pos="100000">
                      <a:srgbClr val="436EF8"/>
                    </a:gs>
                  </a:gsLst>
                  <a:lin ang="11299248" scaled="0"/>
                </a:gradFill>
              </a:rPr>
              <a:t>Cartegorical</a:t>
            </a:r>
            <a:r>
              <a:rPr sz="1000" dirty="0">
                <a:gradFill flip="none" rotWithShape="1">
                  <a:gsLst>
                    <a:gs pos="0">
                      <a:srgbClr val="00B050"/>
                    </a:gs>
                    <a:gs pos="100000">
                      <a:srgbClr val="436EF8"/>
                    </a:gs>
                  </a:gsLst>
                  <a:lin ang="11299248" scaled="0"/>
                </a:gradFill>
              </a:rPr>
              <a:t>) Cross Entropy</a:t>
            </a:r>
          </a:p>
          <a:p>
            <a:pPr defTabSz="2438400">
              <a:spcBef>
                <a:spcPts val="2400"/>
              </a:spcBef>
              <a:defRPr sz="2300" b="1">
                <a:gradFill flip="none" rotWithShape="1">
                  <a:gsLst>
                    <a:gs pos="0">
                      <a:srgbClr val="DE33BD"/>
                    </a:gs>
                    <a:gs pos="100000">
                      <a:srgbClr val="436EF8"/>
                    </a:gs>
                  </a:gsLst>
                  <a:lin ang="11299248" scaled="0"/>
                </a:gra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1000" dirty="0">
                <a:gradFill flip="none" rotWithShape="1">
                  <a:gsLst>
                    <a:gs pos="0">
                      <a:srgbClr val="00B050"/>
                    </a:gs>
                    <a:gs pos="100000">
                      <a:srgbClr val="436EF8"/>
                    </a:gs>
                  </a:gsLst>
                  <a:lin ang="11299248" scaled="0"/>
                </a:gradFill>
              </a:rPr>
              <a:t>Continuous : Gaussian Negative Log Likelihood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330F2E-A779-3F2A-6496-52ED558E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6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  <p:bldP spid="12" grpId="0"/>
      <p:bldP spid="20" grpId="0" animBg="1"/>
      <p:bldP spid="23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15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InfoGAN NLL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AD58A5-D3E7-3FF2-785F-F28CD7EA3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2315"/>
            <a:ext cx="12192000" cy="585568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88E0DB-881B-098F-EC85-C7D1B96C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786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682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InfoGAN </a:t>
            </a:r>
            <a:r>
              <a:rPr lang="ko-KR" altLang="en-US" sz="3600" spc="-300" dirty="0">
                <a:solidFill>
                  <a:schemeClr val="bg1"/>
                </a:solidFill>
              </a:rPr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6A28FF-CB57-C5F2-663A-1A537747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404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682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InfoGAN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1F297D-4F70-758E-5F5D-FEBB27D52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31" y="1848286"/>
            <a:ext cx="4435251" cy="4148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9A1EF8-56BF-4D3D-77A9-8AF66CA72C41}"/>
              </a:ext>
            </a:extLst>
          </p:cNvPr>
          <p:cNvSpPr txBox="1"/>
          <p:nvPr/>
        </p:nvSpPr>
        <p:spPr>
          <a:xfrm>
            <a:off x="5626674" y="1859534"/>
            <a:ext cx="5441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잠재 코드 </a:t>
            </a:r>
            <a:r>
              <a:rPr lang="en-US" altLang="ko-KR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와 생성된 이미지 간의 상호 정보량</a:t>
            </a:r>
            <a:br>
              <a:rPr lang="en-US" altLang="ko-KR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br>
              <a:rPr lang="en-US" altLang="ko-KR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altLang="ko-KR" sz="1400" dirty="0"/>
              <a:t>InfoGAN</a:t>
            </a:r>
            <a:r>
              <a:rPr lang="ko-KR" altLang="en-US" sz="1400" dirty="0"/>
              <a:t>에서 </a:t>
            </a:r>
            <a:r>
              <a:rPr lang="en-US" altLang="ko-KR" sz="1400" dirty="0"/>
              <a:t>MNIST </a:t>
            </a:r>
            <a:r>
              <a:rPr lang="ko-KR" altLang="en-US" sz="1400" dirty="0"/>
              <a:t>데이터로 균등분포를 사용해보면 </a:t>
            </a:r>
            <a:br>
              <a:rPr lang="en-US" altLang="ko-KR" sz="1400" dirty="0"/>
            </a:br>
            <a:r>
              <a:rPr lang="ko-KR" altLang="en-US" sz="1400" dirty="0"/>
              <a:t>최대 엔트로피 </a:t>
            </a:r>
            <a:r>
              <a:rPr lang="en-US" altLang="ko-KR" sz="1400" dirty="0"/>
              <a:t>H(c)~2.30 </a:t>
            </a:r>
            <a:r>
              <a:rPr lang="ko-KR" altLang="en-US" sz="1400" dirty="0"/>
              <a:t>으로 빠르게 수렴하는 것을 볼 수 있다</a:t>
            </a:r>
            <a:r>
              <a:rPr lang="en-US" altLang="ko-KR" sz="1400" dirty="0"/>
              <a:t>.</a:t>
            </a:r>
            <a:endParaRPr lang="ko-KR" altLang="en-US" sz="140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C6FE0C-4FC2-8F6E-5CA5-7D2DA77B7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830" y="3703219"/>
            <a:ext cx="4920757" cy="523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AE6C2B-6024-D745-1D25-B67A6F9647B0}"/>
              </a:ext>
            </a:extLst>
          </p:cNvPr>
          <p:cNvSpPr txBox="1"/>
          <p:nvPr/>
        </p:nvSpPr>
        <p:spPr>
          <a:xfrm>
            <a:off x="5082746" y="5054461"/>
            <a:ext cx="696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모르는 분포</a:t>
            </a:r>
            <a:r>
              <a:rPr lang="en-US" altLang="ko-KR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P()</a:t>
            </a:r>
            <a:r>
              <a:rPr lang="ko-KR" altLang="en-US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ko-KR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근사하기 위해 도입한 분포 </a:t>
            </a:r>
            <a:r>
              <a:rPr lang="en-US" altLang="ko-KR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Q()</a:t>
            </a:r>
            <a:r>
              <a:rPr lang="ko-KR" altLang="en-US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ko-KR" altLang="en-US" dirty="0" err="1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비슷해져</a:t>
            </a:r>
            <a:r>
              <a:rPr lang="ko-KR" altLang="en-US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간다는 의미</a:t>
            </a:r>
            <a:r>
              <a:rPr lang="en-US" altLang="ko-KR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4E37D9-03D8-4195-05A6-F5347EF1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59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682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InfoGAN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06B180-9BA8-931F-F2E0-EACF9A0AD5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53" y="1272784"/>
            <a:ext cx="5025247" cy="301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1EFD77-0645-9786-C811-6D16263DE1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14900"/>
            <a:ext cx="4847658" cy="29742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7DA60E-D829-5F73-091C-398D01EA8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54" y="4289184"/>
            <a:ext cx="9872904" cy="260037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82DF25-3B00-98BC-94C3-8F1E0C500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98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851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78" y="103627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550005" y="2083183"/>
            <a:ext cx="2362685" cy="707886"/>
            <a:chOff x="294640" y="3596640"/>
            <a:chExt cx="2362685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7139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GAN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이란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?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550005" y="3074021"/>
            <a:ext cx="3003886" cy="707886"/>
            <a:chOff x="294640" y="3596640"/>
            <a:chExt cx="3003886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55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GAN 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논문리뷰</a:t>
              </a: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52147C-19D3-7A61-0994-E3498F35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947EF5-9BB1-A261-AA7D-274ABE869E89}"/>
              </a:ext>
            </a:extLst>
          </p:cNvPr>
          <p:cNvGrpSpPr/>
          <p:nvPr/>
        </p:nvGrpSpPr>
        <p:grpSpPr>
          <a:xfrm>
            <a:off x="550005" y="4064859"/>
            <a:ext cx="3440800" cy="707886"/>
            <a:chOff x="294640" y="3596640"/>
            <a:chExt cx="3440800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D7B9FC-D9B1-44F3-0F11-09AA7D64D69C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CEABBA-E84E-AFC1-4764-5A507158A436}"/>
                </a:ext>
              </a:extLst>
            </p:cNvPr>
            <p:cNvSpPr txBox="1"/>
            <p:nvPr/>
          </p:nvSpPr>
          <p:spPr>
            <a:xfrm>
              <a:off x="943394" y="3688973"/>
              <a:ext cx="279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DCGAN 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논문리뷰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6D4A41-23C9-7F76-3E6D-E85918887057}"/>
              </a:ext>
            </a:extLst>
          </p:cNvPr>
          <p:cNvGrpSpPr/>
          <p:nvPr/>
        </p:nvGrpSpPr>
        <p:grpSpPr>
          <a:xfrm>
            <a:off x="550005" y="5148030"/>
            <a:ext cx="3560128" cy="707886"/>
            <a:chOff x="294640" y="3596640"/>
            <a:chExt cx="3560128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D56E3F-7840-ADFF-A085-9FC861A5E62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5FDCFA-ACC6-715B-BAD2-3B76A8BB8849}"/>
                </a:ext>
              </a:extLst>
            </p:cNvPr>
            <p:cNvSpPr txBox="1"/>
            <p:nvPr/>
          </p:nvSpPr>
          <p:spPr>
            <a:xfrm>
              <a:off x="943394" y="3688973"/>
              <a:ext cx="29113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err="1">
                  <a:solidFill>
                    <a:srgbClr val="393939"/>
                  </a:solidFill>
                </a:rPr>
                <a:t>InfoGAN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논문리뷰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5147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Info GAN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결론 및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줄 요약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75390-ADD7-4C94-8805-D912724ABC3E}"/>
              </a:ext>
            </a:extLst>
          </p:cNvPr>
          <p:cNvSpPr txBox="1"/>
          <p:nvPr/>
        </p:nvSpPr>
        <p:spPr>
          <a:xfrm>
            <a:off x="619016" y="3799840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3E10E-6802-4565-A9E8-5457EEEB6662}"/>
              </a:ext>
            </a:extLst>
          </p:cNvPr>
          <p:cNvSpPr txBox="1"/>
          <p:nvPr/>
        </p:nvSpPr>
        <p:spPr>
          <a:xfrm>
            <a:off x="619016" y="4790678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6CD2E-3CC1-4835-B282-AE92CEFFFE97}"/>
              </a:ext>
            </a:extLst>
          </p:cNvPr>
          <p:cNvSpPr txBox="1"/>
          <p:nvPr/>
        </p:nvSpPr>
        <p:spPr>
          <a:xfrm>
            <a:off x="619016" y="5781516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1267770" y="3999894"/>
            <a:ext cx="10144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rial Nova Light" panose="020B0304020202020204" pitchFamily="34" charset="0"/>
              </a:rPr>
              <a:t>표현 학습을 할 수 있는 새로운 방법 제시</a:t>
            </a:r>
            <a:r>
              <a:rPr lang="en-US" altLang="ko-KR" sz="1400" dirty="0">
                <a:latin typeface="Arial Nova Light" panose="020B0304020202020204" pitchFamily="34" charset="0"/>
              </a:rPr>
              <a:t>. </a:t>
            </a:r>
            <a:r>
              <a:rPr lang="ko-KR" altLang="en-US" sz="1400" dirty="0">
                <a:latin typeface="Arial Nova Light" panose="020B0304020202020204" pitchFamily="34" charset="0"/>
              </a:rPr>
              <a:t>상호 정보량을 활용해 완전한 비지도 학습으로 해석 가능한 잠재 벡터의 표현을 학습</a:t>
            </a:r>
            <a:r>
              <a:rPr lang="en-US" altLang="ko-KR" sz="1400" dirty="0">
                <a:latin typeface="Arial Nova Light" panose="020B0304020202020204" pitchFamily="34" charset="0"/>
              </a:rPr>
              <a:t>.</a:t>
            </a:r>
            <a:endParaRPr lang="ko-KR" altLang="en-US" sz="1400" dirty="0"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1267770" y="4990732"/>
            <a:ext cx="10240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rial Nova Light" panose="020B0304020202020204" pitchFamily="34" charset="0"/>
              </a:rPr>
              <a:t>핵심 아이디어인 상호 정보량을 포함시키는 방식은 </a:t>
            </a:r>
            <a:r>
              <a:rPr lang="en-US" altLang="ko-KR" sz="1400" dirty="0">
                <a:latin typeface="Arial Nova Light" panose="020B0304020202020204" pitchFamily="34" charset="0"/>
              </a:rPr>
              <a:t>VAE </a:t>
            </a:r>
            <a:r>
              <a:rPr lang="ko-KR" altLang="en-US" sz="1400" dirty="0">
                <a:latin typeface="Arial Nova Light" panose="020B0304020202020204" pitchFamily="34" charset="0"/>
              </a:rPr>
              <a:t>같은 방법에도 적용 가능하며</a:t>
            </a:r>
            <a:r>
              <a:rPr lang="en-US" altLang="ko-KR" sz="1400" dirty="0">
                <a:latin typeface="Arial Nova Light" panose="020B0304020202020204" pitchFamily="34" charset="0"/>
              </a:rPr>
              <a:t>, semi-supervised </a:t>
            </a:r>
            <a:r>
              <a:rPr lang="ko-KR" altLang="en-US" sz="1400" dirty="0">
                <a:latin typeface="Arial Nova Light" panose="020B0304020202020204" pitchFamily="34" charset="0"/>
              </a:rPr>
              <a:t>학습 개선에도 활용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1267770" y="5981570"/>
            <a:ext cx="580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rial Nova Light" panose="020B0304020202020204" pitchFamily="34" charset="0"/>
              </a:rPr>
              <a:t>고차원 데이터를 해석하고 상관 관계 높은 </a:t>
            </a:r>
            <a:r>
              <a:rPr lang="en-US" altLang="ko-KR" sz="1400" dirty="0">
                <a:latin typeface="Arial Nova Light" panose="020B0304020202020204" pitchFamily="34" charset="0"/>
              </a:rPr>
              <a:t>feature</a:t>
            </a:r>
            <a:r>
              <a:rPr lang="ko-KR" altLang="en-US" sz="1400" dirty="0">
                <a:latin typeface="Arial Nova Light" panose="020B0304020202020204" pitchFamily="34" charset="0"/>
              </a:rPr>
              <a:t>를 발견하는 좋은 도구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658DC0-BBD9-095C-8757-AE4DB048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429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164F36-384D-920F-0821-945B1DF4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DA48AD-984A-4DE1-849A-67A76D1FCCA4}"/>
              </a:ext>
            </a:extLst>
          </p:cNvPr>
          <p:cNvSpPr/>
          <p:nvPr/>
        </p:nvSpPr>
        <p:spPr>
          <a:xfrm>
            <a:off x="6319522" y="1529413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B224F2-4837-96CC-403C-2964B9873474}"/>
              </a:ext>
            </a:extLst>
          </p:cNvPr>
          <p:cNvSpPr/>
          <p:nvPr/>
        </p:nvSpPr>
        <p:spPr>
          <a:xfrm>
            <a:off x="399062" y="1529413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GAN</a:t>
            </a:r>
            <a:r>
              <a:rPr lang="ko-KR" altLang="en-US" sz="3600" spc="-300" dirty="0">
                <a:solidFill>
                  <a:schemeClr val="bg1"/>
                </a:solidFill>
              </a:rPr>
              <a:t>이란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098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Generative Adversarial Network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D26BB3-C04E-805C-AFB1-687C1EDAD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32" y="2006072"/>
            <a:ext cx="4915586" cy="2572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85CE94-3F0D-D636-83BC-E559E0E5746F}"/>
              </a:ext>
            </a:extLst>
          </p:cNvPr>
          <p:cNvSpPr txBox="1"/>
          <p:nvPr/>
        </p:nvSpPr>
        <p:spPr>
          <a:xfrm>
            <a:off x="761355" y="4753602"/>
            <a:ext cx="4690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적대적으로</a:t>
            </a:r>
            <a:r>
              <a:rPr lang="en-US" altLang="ko-KR" dirty="0"/>
              <a:t>(Adversarial)</a:t>
            </a:r>
            <a:r>
              <a:rPr lang="ko-KR" altLang="en-US" dirty="0"/>
              <a:t> 경쟁시키며 발전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위조지폐범과 경찰의 싸움</a:t>
            </a:r>
            <a:endParaRPr lang="en-US" altLang="ko-KR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68FEF7-581F-B7EA-4780-13383A93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292DDE-5CE5-6047-45F5-0FF48026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787" y="2006072"/>
            <a:ext cx="4934258" cy="28452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525BFE-9537-9408-4D75-C2EF5F472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405" y="3184118"/>
            <a:ext cx="1938342" cy="9464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2B9B17-8BB5-D551-FE4E-AF83C3AF4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775" y="1767249"/>
            <a:ext cx="1980344" cy="9365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E256A2-A482-C275-7A67-A2757D64ADD2}"/>
              </a:ext>
            </a:extLst>
          </p:cNvPr>
          <p:cNvSpPr txBox="1"/>
          <p:nvPr/>
        </p:nvSpPr>
        <p:spPr>
          <a:xfrm>
            <a:off x="6651787" y="4980567"/>
            <a:ext cx="5141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Generative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GAN</a:t>
            </a:r>
            <a:r>
              <a:rPr lang="ko-KR" altLang="en-US" dirty="0"/>
              <a:t>의 목표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70C0"/>
                </a:solidFill>
              </a:rPr>
              <a:t>파란색</a:t>
            </a:r>
            <a:r>
              <a:rPr lang="ko-KR" altLang="en-US" dirty="0"/>
              <a:t> </a:t>
            </a:r>
            <a:r>
              <a:rPr lang="ko-KR" altLang="en-US" dirty="0" err="1"/>
              <a:t>학습셋</a:t>
            </a:r>
            <a:r>
              <a:rPr lang="ko-KR" altLang="en-US" dirty="0"/>
              <a:t> 데이터의 </a:t>
            </a:r>
            <a:endParaRPr lang="en-US" altLang="ko-KR" dirty="0"/>
          </a:p>
          <a:p>
            <a:r>
              <a:rPr lang="ko-KR" altLang="en-US" dirty="0"/>
              <a:t>분포를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빨간색</a:t>
            </a:r>
            <a:r>
              <a:rPr lang="ko-KR" altLang="en-US" dirty="0"/>
              <a:t> </a:t>
            </a:r>
            <a:r>
              <a:rPr lang="en-US" altLang="ko-KR" dirty="0"/>
              <a:t>GAN </a:t>
            </a:r>
            <a:r>
              <a:rPr lang="ko-KR" altLang="en-US" dirty="0"/>
              <a:t>모델이 근사하게 만드는 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C7B89-2528-A5F8-DB19-42B4C4624235}"/>
              </a:ext>
            </a:extLst>
          </p:cNvPr>
          <p:cNvSpPr txBox="1"/>
          <p:nvPr/>
        </p:nvSpPr>
        <p:spPr>
          <a:xfrm>
            <a:off x="542686" y="1582583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GAN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BEBC33-E27A-5C8F-DC50-7F71DEFDA2D4}"/>
              </a:ext>
            </a:extLst>
          </p:cNvPr>
          <p:cNvSpPr txBox="1"/>
          <p:nvPr/>
        </p:nvSpPr>
        <p:spPr>
          <a:xfrm>
            <a:off x="6457518" y="157723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GAN</a:t>
            </a:r>
            <a:r>
              <a:rPr lang="ko-KR" altLang="en-US" dirty="0"/>
              <a:t>의 목표</a:t>
            </a:r>
          </a:p>
        </p:txBody>
      </p:sp>
    </p:spTree>
    <p:extLst>
      <p:ext uri="{BB962C8B-B14F-4D97-AF65-F5344CB8AC3E}">
        <p14:creationId xmlns:p14="http://schemas.microsoft.com/office/powerpoint/2010/main" val="42559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1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77BB43-2214-0A46-03F8-9D8C83B3E115}"/>
              </a:ext>
            </a:extLst>
          </p:cNvPr>
          <p:cNvSpPr/>
          <p:nvPr/>
        </p:nvSpPr>
        <p:spPr>
          <a:xfrm>
            <a:off x="399062" y="1529413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20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GAN </a:t>
            </a:r>
            <a:r>
              <a:rPr lang="ko-KR" altLang="en-US" sz="3600" spc="-300" dirty="0">
                <a:solidFill>
                  <a:schemeClr val="bg1"/>
                </a:solidFill>
              </a:rPr>
              <a:t>논문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656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Generative Adversarial Nets [NIPS 2015]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7EB8A2-39CA-303D-3BD4-1121023808CE}"/>
              </a:ext>
            </a:extLst>
          </p:cNvPr>
          <p:cNvSpPr/>
          <p:nvPr/>
        </p:nvSpPr>
        <p:spPr>
          <a:xfrm>
            <a:off x="6319522" y="1529413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B26EA27-587C-4161-8869-95D54DE8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654" y="1978187"/>
            <a:ext cx="5247153" cy="29016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280197-0477-38DA-221E-6F68634C90E2}"/>
              </a:ext>
            </a:extLst>
          </p:cNvPr>
          <p:cNvSpPr txBox="1"/>
          <p:nvPr/>
        </p:nvSpPr>
        <p:spPr>
          <a:xfrm>
            <a:off x="6546671" y="5005421"/>
            <a:ext cx="5400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랜덤하게 추출된 </a:t>
            </a:r>
            <a:r>
              <a:rPr lang="en-US" altLang="ko-KR" dirty="0"/>
              <a:t>Latent vector(z)</a:t>
            </a:r>
            <a:r>
              <a:rPr lang="ko-KR" altLang="en-US" dirty="0"/>
              <a:t>로부터 생성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학습을 </a:t>
            </a:r>
            <a:r>
              <a:rPr lang="ko-KR" altLang="en-US" dirty="0" err="1"/>
              <a:t>하다보면</a:t>
            </a:r>
            <a:r>
              <a:rPr lang="ko-KR" altLang="en-US" dirty="0"/>
              <a:t> </a:t>
            </a:r>
            <a:r>
              <a:rPr lang="en-US" altLang="ko-KR" dirty="0"/>
              <a:t>Generator</a:t>
            </a:r>
            <a:r>
              <a:rPr lang="ko-KR" altLang="en-US" dirty="0"/>
              <a:t>가 </a:t>
            </a:r>
            <a:r>
              <a:rPr lang="en-US" altLang="ko-KR" dirty="0"/>
              <a:t>latent vector(z)</a:t>
            </a:r>
            <a:r>
              <a:rPr lang="ko-KR" altLang="en-US" dirty="0"/>
              <a:t>와</a:t>
            </a:r>
            <a:endParaRPr lang="en-US" altLang="ko-KR" dirty="0"/>
          </a:p>
          <a:p>
            <a:r>
              <a:rPr lang="ko-KR" altLang="en-US" dirty="0"/>
              <a:t>특정 이미지들을 연결시킴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FF81-9C3A-989E-1553-B6A90EA1E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1722EB-48DA-01B6-38A3-5BA65D17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29" y="1898745"/>
            <a:ext cx="5087338" cy="21281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677164-AD1D-8C40-72EC-7484C753EBFB}"/>
              </a:ext>
            </a:extLst>
          </p:cNvPr>
          <p:cNvSpPr txBox="1"/>
          <p:nvPr/>
        </p:nvSpPr>
        <p:spPr>
          <a:xfrm>
            <a:off x="473739" y="1529413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GAN </a:t>
            </a:r>
            <a:r>
              <a:rPr lang="ko-KR" altLang="en-US" dirty="0"/>
              <a:t>구조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5CE2B70-2D6B-6831-5B36-FBF28974A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64" y="4551751"/>
            <a:ext cx="5413015" cy="9073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4A5D00-FA15-ED53-4248-0356D11DCDC7}"/>
              </a:ext>
            </a:extLst>
          </p:cNvPr>
          <p:cNvSpPr txBox="1"/>
          <p:nvPr/>
        </p:nvSpPr>
        <p:spPr>
          <a:xfrm>
            <a:off x="427941" y="5670042"/>
            <a:ext cx="5133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판별자</a:t>
            </a:r>
            <a:r>
              <a:rPr lang="ko-KR" altLang="en-US" dirty="0"/>
              <a:t> </a:t>
            </a:r>
            <a:r>
              <a:rPr lang="en-US" altLang="ko-KR" dirty="0"/>
              <a:t>D</a:t>
            </a:r>
            <a:r>
              <a:rPr lang="ko-KR" altLang="en-US" dirty="0"/>
              <a:t>의 입장에서는 </a:t>
            </a:r>
            <a:r>
              <a:rPr lang="en-US" altLang="ko-KR" dirty="0"/>
              <a:t>loss</a:t>
            </a:r>
            <a:r>
              <a:rPr lang="ko-KR" altLang="en-US" dirty="0"/>
              <a:t>를 최대화 하려함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생성자 </a:t>
            </a:r>
            <a:r>
              <a:rPr lang="en-US" altLang="ko-KR" dirty="0"/>
              <a:t>G</a:t>
            </a:r>
            <a:r>
              <a:rPr lang="ko-KR" altLang="en-US" dirty="0"/>
              <a:t>의 입장에서는 </a:t>
            </a:r>
            <a:r>
              <a:rPr lang="en-US" altLang="ko-KR" dirty="0"/>
              <a:t>loss</a:t>
            </a:r>
            <a:r>
              <a:rPr lang="ko-KR" altLang="en-US" dirty="0"/>
              <a:t>를 최소화 하려함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C51E91-90B7-1653-B1C3-4504D7068BDC}"/>
              </a:ext>
            </a:extLst>
          </p:cNvPr>
          <p:cNvSpPr txBox="1"/>
          <p:nvPr/>
        </p:nvSpPr>
        <p:spPr>
          <a:xfrm>
            <a:off x="466606" y="4099770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GAN</a:t>
            </a:r>
            <a:r>
              <a:rPr lang="ko-KR" altLang="en-US" dirty="0"/>
              <a:t>의 </a:t>
            </a:r>
            <a:r>
              <a:rPr lang="en-US" altLang="ko-KR" dirty="0"/>
              <a:t>loss function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204719-152E-8A8D-5A27-494E4F2DCEE6}"/>
              </a:ext>
            </a:extLst>
          </p:cNvPr>
          <p:cNvSpPr txBox="1"/>
          <p:nvPr/>
        </p:nvSpPr>
        <p:spPr>
          <a:xfrm>
            <a:off x="6432654" y="1562163"/>
            <a:ext cx="155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Latent vector</a:t>
            </a:r>
          </a:p>
        </p:txBody>
      </p:sp>
    </p:spTree>
    <p:extLst>
      <p:ext uri="{BB962C8B-B14F-4D97-AF65-F5344CB8AC3E}">
        <p14:creationId xmlns:p14="http://schemas.microsoft.com/office/powerpoint/2010/main" val="38462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77BB43-2214-0A46-03F8-9D8C83B3E115}"/>
              </a:ext>
            </a:extLst>
          </p:cNvPr>
          <p:cNvSpPr/>
          <p:nvPr/>
        </p:nvSpPr>
        <p:spPr>
          <a:xfrm>
            <a:off x="399060" y="1529413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20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GAN </a:t>
            </a:r>
            <a:r>
              <a:rPr lang="ko-KR" altLang="en-US" sz="3600" spc="-300" dirty="0">
                <a:solidFill>
                  <a:schemeClr val="bg1"/>
                </a:solidFill>
              </a:rPr>
              <a:t>논문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656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Generative Adversarial Nets [NIPS 2015]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7EB8A2-39CA-303D-3BD4-1121023808CE}"/>
              </a:ext>
            </a:extLst>
          </p:cNvPr>
          <p:cNvSpPr/>
          <p:nvPr/>
        </p:nvSpPr>
        <p:spPr>
          <a:xfrm>
            <a:off x="6319522" y="1529413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5D63DB-31F8-C83E-0FC2-B8EE08C7B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8" y="2056418"/>
            <a:ext cx="2410161" cy="16956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5EE7B4-7939-8E38-3AA0-9817B04E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639" y="1780155"/>
            <a:ext cx="4363059" cy="22482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6934FB-B36D-8A81-866E-EDC5ABFB9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39" y="4795112"/>
            <a:ext cx="4629796" cy="10669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9A1E02-721A-1358-346C-AC4D979A2FA9}"/>
              </a:ext>
            </a:extLst>
          </p:cNvPr>
          <p:cNvSpPr txBox="1"/>
          <p:nvPr/>
        </p:nvSpPr>
        <p:spPr>
          <a:xfrm>
            <a:off x="650865" y="3866528"/>
            <a:ext cx="42684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Generator</a:t>
            </a:r>
            <a:r>
              <a:rPr lang="ko-KR" altLang="en-US" dirty="0"/>
              <a:t>와 </a:t>
            </a:r>
            <a:r>
              <a:rPr lang="en-US" altLang="ko-KR" dirty="0"/>
              <a:t>Discriminator</a:t>
            </a:r>
            <a:r>
              <a:rPr lang="ko-KR" altLang="en-US" dirty="0"/>
              <a:t>을 만든다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Binary Cross Entropy Loss function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Adam optimizer</a:t>
            </a:r>
            <a:r>
              <a:rPr lang="ko-KR" altLang="en-US" dirty="0"/>
              <a:t>을 만든다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EDAD24-0E8E-DC05-D877-3C379627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66117-E827-2001-8C63-BC000E4529BE}"/>
              </a:ext>
            </a:extLst>
          </p:cNvPr>
          <p:cNvSpPr txBox="1"/>
          <p:nvPr/>
        </p:nvSpPr>
        <p:spPr>
          <a:xfrm>
            <a:off x="725608" y="1651140"/>
            <a:ext cx="251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Vanilla GAN </a:t>
            </a:r>
            <a:r>
              <a:rPr lang="ko-KR" altLang="en-US" dirty="0"/>
              <a:t>코드 실습</a:t>
            </a:r>
          </a:p>
        </p:txBody>
      </p:sp>
    </p:spTree>
    <p:extLst>
      <p:ext uri="{BB962C8B-B14F-4D97-AF65-F5344CB8AC3E}">
        <p14:creationId xmlns:p14="http://schemas.microsoft.com/office/powerpoint/2010/main" val="3419669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20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GAN </a:t>
            </a:r>
            <a:r>
              <a:rPr lang="ko-KR" altLang="en-US" sz="3600" spc="-300" dirty="0">
                <a:solidFill>
                  <a:schemeClr val="bg1"/>
                </a:solidFill>
              </a:rPr>
              <a:t>논문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656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Generative Adversarial Nets [NIPS 2015]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1F9FA5-9B45-A13B-C27F-CF8D5770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076960"/>
            <a:ext cx="5629124" cy="57302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8F68E5-CB31-C573-9243-7AC5D786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204" y="1076960"/>
            <a:ext cx="6335274" cy="31422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1019CBC-F19B-A085-515D-BEB39352E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887" y="2102289"/>
            <a:ext cx="1430033" cy="42337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88CCE6-5EAF-10F6-9DE3-C200DD5EECD0}"/>
              </a:ext>
            </a:extLst>
          </p:cNvPr>
          <p:cNvSpPr txBox="1"/>
          <p:nvPr/>
        </p:nvSpPr>
        <p:spPr>
          <a:xfrm>
            <a:off x="6319522" y="4264524"/>
            <a:ext cx="34596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진짜와 가짜 이미지를 통해서</a:t>
            </a:r>
            <a:endParaRPr lang="en-US" altLang="ko-KR" dirty="0"/>
          </a:p>
          <a:p>
            <a:r>
              <a:rPr lang="ko-KR" altLang="en-US" dirty="0"/>
              <a:t>판별자를 학습하고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가짜 이미지를 이용해서 </a:t>
            </a:r>
            <a:endParaRPr lang="en-US" altLang="ko-KR" dirty="0"/>
          </a:p>
          <a:p>
            <a:r>
              <a:rPr lang="ko-KR" altLang="en-US" dirty="0"/>
              <a:t>생성자를 학습한다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313AD6-11C8-308D-5B29-B883C56A4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92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5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DCGAN </a:t>
            </a:r>
            <a:r>
              <a:rPr lang="ko-KR" altLang="en-US" sz="3600" spc="-300" dirty="0">
                <a:solidFill>
                  <a:schemeClr val="bg1"/>
                </a:solidFill>
              </a:rPr>
              <a:t>논문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819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Unsupervised Representation Learning with Deep Convolutional Generative Adversarial Networks [ICLR 2016]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2" y="1529413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291585-C042-8D5F-3216-FB079AB95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2" y="1663334"/>
            <a:ext cx="5073829" cy="20694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E2F329-3F88-EE97-E8D1-5CB3B1706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41" y="3931857"/>
            <a:ext cx="3878307" cy="2396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A3784B-26D9-9C10-24B9-FCCE2F27FE53}"/>
              </a:ext>
            </a:extLst>
          </p:cNvPr>
          <p:cNvSpPr txBox="1"/>
          <p:nvPr/>
        </p:nvSpPr>
        <p:spPr>
          <a:xfrm>
            <a:off x="6152367" y="1663334"/>
            <a:ext cx="465544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383838"/>
                </a:solidFill>
                <a:effectLst/>
                <a:latin typeface="Source Sans Pro" panose="020B0503030403020204" pitchFamily="34" charset="0"/>
              </a:rPr>
              <a:t>기존 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Source Sans Pro" panose="020B0503030403020204" pitchFamily="34" charset="0"/>
              </a:rPr>
              <a:t>GAN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Source Sans Pro" panose="020B0503030403020204" pitchFamily="34" charset="0"/>
              </a:rPr>
              <a:t>의 한계</a:t>
            </a:r>
            <a:endParaRPr lang="en-US" altLang="ko-KR" b="0" i="0" dirty="0">
              <a:solidFill>
                <a:srgbClr val="383838"/>
              </a:solidFill>
              <a:effectLst/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83838"/>
                </a:solidFill>
                <a:effectLst/>
                <a:latin typeface="Source Sans Pro" panose="020B0503030403020204" pitchFamily="34" charset="0"/>
              </a:rPr>
              <a:t>결과가 불안정하다</a:t>
            </a:r>
            <a:endParaRPr lang="en-US" altLang="ko-KR" b="0" i="0" dirty="0">
              <a:solidFill>
                <a:srgbClr val="383838"/>
              </a:solidFill>
              <a:effectLst/>
              <a:latin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83838"/>
                </a:solidFill>
                <a:latin typeface="Source Sans Pro" panose="020B0503030403020204" pitchFamily="34" charset="0"/>
              </a:rPr>
              <a:t>Layer</a:t>
            </a:r>
            <a:r>
              <a:rPr lang="ko-KR" altLang="en-US" dirty="0">
                <a:solidFill>
                  <a:srgbClr val="383838"/>
                </a:solidFill>
                <a:latin typeface="Source Sans Pro" panose="020B0503030403020204" pitchFamily="34" charset="0"/>
              </a:rPr>
              <a:t>이 단순하다</a:t>
            </a:r>
            <a:endParaRPr lang="en-US" altLang="ko-KR" b="0" i="0" dirty="0">
              <a:solidFill>
                <a:srgbClr val="383838"/>
              </a:solidFill>
              <a:effectLst/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83838"/>
                </a:solidFill>
                <a:latin typeface="Source Sans Pro" panose="020B0503030403020204" pitchFamily="34" charset="0"/>
              </a:rPr>
              <a:t>Black-box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83838"/>
                </a:solidFill>
                <a:latin typeface="Source Sans Pro" panose="020B0503030403020204" pitchFamily="34" charset="0"/>
              </a:rPr>
              <a:t>결정 변수나 주요 변수를 알 수 없음</a:t>
            </a:r>
            <a:endParaRPr lang="en-US" altLang="ko-KR" dirty="0">
              <a:solidFill>
                <a:srgbClr val="383838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83838"/>
                </a:solidFill>
                <a:effectLst/>
                <a:latin typeface="Source Sans Pro" panose="020B0503030403020204" pitchFamily="34" charset="0"/>
              </a:rPr>
              <a:t>Generative Model </a:t>
            </a:r>
            <a:r>
              <a:rPr lang="ko-KR" altLang="en-US" dirty="0">
                <a:solidFill>
                  <a:srgbClr val="383838"/>
                </a:solidFill>
                <a:latin typeface="Source Sans Pro" panose="020B0503030403020204" pitchFamily="34" charset="0"/>
              </a:rPr>
              <a:t>평가</a:t>
            </a:r>
            <a:endParaRPr lang="en-US" altLang="ko-KR" dirty="0">
              <a:solidFill>
                <a:srgbClr val="383838"/>
              </a:solidFill>
              <a:latin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83838"/>
                </a:solidFill>
                <a:effectLst/>
                <a:latin typeface="Source Sans Pro" panose="020B0503030403020204" pitchFamily="34" charset="0"/>
              </a:rPr>
              <a:t>정략적 측도가 없음</a:t>
            </a:r>
            <a:endParaRPr lang="en-US" altLang="ko-KR" b="0" i="0" dirty="0">
              <a:solidFill>
                <a:srgbClr val="383838"/>
              </a:solidFill>
              <a:effectLst/>
              <a:latin typeface="Source Sans Pro" panose="020B0503030403020204" pitchFamily="34" charset="0"/>
            </a:endParaRPr>
          </a:p>
          <a:p>
            <a:endParaRPr lang="en-US" altLang="ko-KR" b="0" i="0" dirty="0">
              <a:solidFill>
                <a:srgbClr val="383838"/>
              </a:solidFill>
              <a:effectLst/>
              <a:latin typeface="Source Sans Pro" panose="020B0503030403020204" pitchFamily="34" charset="0"/>
            </a:endParaRPr>
          </a:p>
          <a:p>
            <a:endParaRPr lang="en-US" altLang="ko-KR" b="0" i="0" dirty="0">
              <a:solidFill>
                <a:srgbClr val="383838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ko-KR" b="0" i="0" dirty="0">
                <a:solidFill>
                  <a:srgbClr val="383838"/>
                </a:solidFill>
                <a:effectLst/>
                <a:latin typeface="Source Sans Pro" panose="020B0503030403020204" pitchFamily="34" charset="0"/>
              </a:rPr>
              <a:t>DCG</a:t>
            </a:r>
            <a:r>
              <a:rPr lang="en-US" altLang="ko-KR" dirty="0">
                <a:solidFill>
                  <a:srgbClr val="383838"/>
                </a:solidFill>
                <a:latin typeface="Source Sans Pro" panose="020B0503030403020204" pitchFamily="34" charset="0"/>
              </a:rPr>
              <a:t>AN - </a:t>
            </a:r>
            <a:r>
              <a:rPr lang="ko-KR" altLang="en-US" dirty="0">
                <a:solidFill>
                  <a:srgbClr val="383838"/>
                </a:solidFill>
                <a:latin typeface="Source Sans Pro" panose="020B0503030403020204" pitchFamily="34" charset="0"/>
              </a:rPr>
              <a:t>모델에</a:t>
            </a:r>
            <a:r>
              <a:rPr lang="en-US" altLang="ko-KR" dirty="0">
                <a:solidFill>
                  <a:srgbClr val="383838"/>
                </a:solidFill>
                <a:latin typeface="Source Sans Pro" panose="020B0503030403020204" pitchFamily="34" charset="0"/>
              </a:rPr>
              <a:t> 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Source Sans Pro" panose="020B0503030403020204" pitchFamily="34" charset="0"/>
              </a:rPr>
              <a:t>CNN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Source Sans Pro" panose="020B0503030403020204" pitchFamily="34" charset="0"/>
              </a:rPr>
              <a:t>의 네트워크를 도입</a:t>
            </a:r>
            <a:endParaRPr lang="en-US" altLang="ko-KR" b="0" i="0" dirty="0">
              <a:solidFill>
                <a:srgbClr val="383838"/>
              </a:solidFill>
              <a:effectLst/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83838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Source Sans Pro" panose="020B0503030403020204" pitchFamily="34" charset="0"/>
              </a:rPr>
              <a:t>CNN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Source Sans Pro" panose="020B0503030403020204" pitchFamily="34" charset="0"/>
              </a:rPr>
              <a:t>에서 위치 특성들을 살리면서</a:t>
            </a:r>
            <a:endParaRPr lang="en-US" altLang="ko-KR" b="0" i="0" dirty="0">
              <a:solidFill>
                <a:srgbClr val="383838"/>
              </a:solidFill>
              <a:effectLst/>
              <a:latin typeface="Source Sans Pro" panose="020B0503030403020204" pitchFamily="34" charset="0"/>
            </a:endParaRPr>
          </a:p>
          <a:p>
            <a:r>
              <a:rPr lang="ko-KR" altLang="en-US" b="0" i="0" dirty="0">
                <a:solidFill>
                  <a:srgbClr val="383838"/>
                </a:solidFill>
                <a:effectLst/>
                <a:latin typeface="Source Sans Pro" panose="020B0503030403020204" pitchFamily="34" charset="0"/>
              </a:rPr>
              <a:t>기존 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Source Sans Pro" panose="020B0503030403020204" pitchFamily="34" charset="0"/>
              </a:rPr>
              <a:t>GAN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Source Sans Pro" panose="020B0503030403020204" pitchFamily="34" charset="0"/>
              </a:rPr>
              <a:t>보다 훨씬 좋은 성능을 내게 되었음</a:t>
            </a:r>
            <a:endParaRPr lang="en-US" altLang="ko-KR" b="0" i="0" dirty="0">
              <a:solidFill>
                <a:srgbClr val="383838"/>
              </a:solidFill>
              <a:effectLst/>
              <a:latin typeface="Source Sans Pro" panose="020B0503030403020204" pitchFamily="34" charset="0"/>
            </a:endParaRPr>
          </a:p>
          <a:p>
            <a:endParaRPr lang="en-US" altLang="ko-KR" dirty="0">
              <a:solidFill>
                <a:srgbClr val="383838"/>
              </a:solidFill>
              <a:latin typeface="Source Sans Pro" panose="020B0503030403020204" pitchFamily="34" charset="0"/>
            </a:endParaRPr>
          </a:p>
          <a:p>
            <a:endParaRPr lang="en-US" altLang="ko-KR" dirty="0">
              <a:solidFill>
                <a:srgbClr val="383838"/>
              </a:solidFill>
              <a:latin typeface="Source Sans Pro" panose="020B0503030403020204" pitchFamily="34" charset="0"/>
            </a:endParaRPr>
          </a:p>
          <a:p>
            <a:r>
              <a:rPr lang="en-US" altLang="ko-KR" dirty="0">
                <a:solidFill>
                  <a:srgbClr val="383838"/>
                </a:solidFill>
                <a:latin typeface="Source Sans Pro" panose="020B0503030403020204" pitchFamily="34" charset="0"/>
              </a:rPr>
              <a:t>Q. </a:t>
            </a:r>
            <a:r>
              <a:rPr lang="ko-KR" altLang="en-US" dirty="0">
                <a:solidFill>
                  <a:srgbClr val="383838"/>
                </a:solidFill>
                <a:latin typeface="Source Sans Pro" panose="020B0503030403020204" pitchFamily="34" charset="0"/>
              </a:rPr>
              <a:t>생성자가 단순히 정답 사진을 기억한다면</a:t>
            </a:r>
            <a:r>
              <a:rPr lang="en-US" altLang="ko-KR" dirty="0">
                <a:solidFill>
                  <a:srgbClr val="383838"/>
                </a:solidFill>
                <a:latin typeface="Source Sans Pro" panose="020B0503030403020204" pitchFamily="34" charset="0"/>
              </a:rPr>
              <a:t>?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B55015-9E45-CFA4-7C98-1D30F5D14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04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604C9B-1C25-13CE-BBAA-09CB86466D67}"/>
              </a:ext>
            </a:extLst>
          </p:cNvPr>
          <p:cNvSpPr/>
          <p:nvPr/>
        </p:nvSpPr>
        <p:spPr>
          <a:xfrm>
            <a:off x="6319520" y="1529413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5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DCGAN </a:t>
            </a:r>
            <a:r>
              <a:rPr lang="ko-KR" altLang="en-US" sz="3600" spc="-300" dirty="0">
                <a:solidFill>
                  <a:schemeClr val="bg1"/>
                </a:solidFill>
              </a:rPr>
              <a:t>논문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819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Unsupervised Representation Learning with Deep Convolutional Generative Adversarial Networks [ICLR 2016]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2" y="1529413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A3784B-26D9-9C10-24B9-FCCE2F27FE53}"/>
              </a:ext>
            </a:extLst>
          </p:cNvPr>
          <p:cNvSpPr txBox="1"/>
          <p:nvPr/>
        </p:nvSpPr>
        <p:spPr>
          <a:xfrm>
            <a:off x="765347" y="5014046"/>
            <a:ext cx="4304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Vector arithmetic for visual concepts</a:t>
            </a:r>
            <a:endParaRPr lang="en-US" altLang="ko-KR" b="0" i="0" dirty="0">
              <a:solidFill>
                <a:srgbClr val="383838"/>
              </a:solidFill>
              <a:effectLst/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83838"/>
                </a:solidFill>
                <a:effectLst/>
                <a:latin typeface="Source Sans Pro" panose="020B0503030403020204" pitchFamily="34" charset="0"/>
              </a:rPr>
              <a:t> 생성된 이미지를 더하고 빼서 새로운 </a:t>
            </a:r>
            <a:endParaRPr lang="en-US" altLang="ko-KR" b="0" i="0" dirty="0">
              <a:solidFill>
                <a:srgbClr val="383838"/>
              </a:solidFill>
              <a:effectLst/>
              <a:latin typeface="Source Sans Pro" panose="020B0503030403020204" pitchFamily="34" charset="0"/>
            </a:endParaRPr>
          </a:p>
          <a:p>
            <a:r>
              <a:rPr lang="ko-KR" altLang="en-US" b="0" i="0" dirty="0">
                <a:solidFill>
                  <a:srgbClr val="383838"/>
                </a:solidFill>
                <a:effectLst/>
                <a:latin typeface="Source Sans Pro" panose="020B0503030403020204" pitchFamily="34" charset="0"/>
              </a:rPr>
              <a:t>의미상 맞는 이미지를 만든다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altLang="ko-KR" dirty="0"/>
          </a:p>
        </p:txBody>
      </p:sp>
      <p:pic>
        <p:nvPicPr>
          <p:cNvPr id="10" name="Google Shape;127;p5">
            <a:extLst>
              <a:ext uri="{FF2B5EF4-FFF2-40B4-BE49-F238E27FC236}">
                <a16:creationId xmlns:a16="http://schemas.microsoft.com/office/drawing/2014/main" id="{FFB4ABDA-5389-6CDF-EBCF-7B25BDD3155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4399" y="2246941"/>
            <a:ext cx="5189774" cy="262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28;p5">
            <a:extLst>
              <a:ext uri="{FF2B5EF4-FFF2-40B4-BE49-F238E27FC236}">
                <a16:creationId xmlns:a16="http://schemas.microsoft.com/office/drawing/2014/main" id="{BBFAB7BF-17C2-C04D-8DCC-11B29E872D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5207" y="2260801"/>
            <a:ext cx="4578593" cy="254444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F28993-B9D2-E013-C456-7FBE93E26E94}"/>
              </a:ext>
            </a:extLst>
          </p:cNvPr>
          <p:cNvSpPr txBox="1"/>
          <p:nvPr/>
        </p:nvSpPr>
        <p:spPr>
          <a:xfrm>
            <a:off x="6465874" y="5066120"/>
            <a:ext cx="5197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Z</a:t>
            </a:r>
            <a:r>
              <a:rPr lang="ko-KR" altLang="en-US" dirty="0"/>
              <a:t>값이 살짝 바뀌면 물 흐르듯 부드러운 변화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하지막</a:t>
            </a:r>
            <a:r>
              <a:rPr lang="ko-KR" altLang="en-US" dirty="0"/>
              <a:t> 아직 생성자의 </a:t>
            </a:r>
            <a:r>
              <a:rPr lang="en-US" altLang="ko-KR" dirty="0"/>
              <a:t>input</a:t>
            </a:r>
            <a:r>
              <a:rPr lang="ko-KR" altLang="en-US" dirty="0"/>
              <a:t>을 설정할 수 없다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18E9A2-3A95-7F15-B343-EE782C75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8F0EF-0A7B-F551-AB47-3006D0D38591}"/>
              </a:ext>
            </a:extLst>
          </p:cNvPr>
          <p:cNvSpPr txBox="1"/>
          <p:nvPr/>
        </p:nvSpPr>
        <p:spPr>
          <a:xfrm>
            <a:off x="532415" y="1654474"/>
            <a:ext cx="401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Vector arithmetic for visual concepts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0B36E-5565-DB1F-D71F-715B0E644F47}"/>
              </a:ext>
            </a:extLst>
          </p:cNvPr>
          <p:cNvSpPr txBox="1"/>
          <p:nvPr/>
        </p:nvSpPr>
        <p:spPr>
          <a:xfrm>
            <a:off x="6369965" y="1654249"/>
            <a:ext cx="307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Walking in the latent Space</a:t>
            </a:r>
          </a:p>
        </p:txBody>
      </p:sp>
    </p:spTree>
    <p:extLst>
      <p:ext uri="{BB962C8B-B14F-4D97-AF65-F5344CB8AC3E}">
        <p14:creationId xmlns:p14="http://schemas.microsoft.com/office/powerpoint/2010/main" val="3852513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608784" y="2676872"/>
            <a:ext cx="4974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gradFill>
                  <a:gsLst>
                    <a:gs pos="4300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14C5FC"/>
                    </a:gs>
                    <a:gs pos="76000">
                      <a:srgbClr val="FC1CEC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InfoGAN </a:t>
            </a:r>
            <a:r>
              <a:rPr lang="ko-KR" altLang="en-US" sz="4800" spc="-300" dirty="0">
                <a:gradFill>
                  <a:gsLst>
                    <a:gs pos="4300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14C5FC"/>
                    </a:gs>
                    <a:gs pos="76000">
                      <a:srgbClr val="FC1CEC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논문 리뷰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091131" y="4346555"/>
            <a:ext cx="4009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Interpretable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Representation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Learning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by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Information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Maximizing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GAN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82379" y="98854"/>
            <a:ext cx="1359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SAI A-CV-GAN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54173-0C55-74B3-6D26-EB002DEF7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588</Words>
  <Application>Microsoft Office PowerPoint</Application>
  <PresentationFormat>와이드스크린</PresentationFormat>
  <Paragraphs>140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나눔고딕</vt:lpstr>
      <vt:lpstr>나눔스퀘어</vt:lpstr>
      <vt:lpstr>나눔스퀘어 ExtraBold</vt:lpstr>
      <vt:lpstr>나눔스퀘어 Light</vt:lpstr>
      <vt:lpstr>맑은 고딕</vt:lpstr>
      <vt:lpstr>Arial</vt:lpstr>
      <vt:lpstr>Arial Nova Light</vt:lpstr>
      <vt:lpstr>Source Sans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조동현</cp:lastModifiedBy>
  <cp:revision>47</cp:revision>
  <dcterms:created xsi:type="dcterms:W3CDTF">2020-09-07T02:34:06Z</dcterms:created>
  <dcterms:modified xsi:type="dcterms:W3CDTF">2022-05-18T16:15:25Z</dcterms:modified>
</cp:coreProperties>
</file>